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6" r:id="rId1"/>
  </p:sldMasterIdLst>
  <p:notesMasterIdLst>
    <p:notesMasterId r:id="rId22"/>
  </p:notesMasterIdLst>
  <p:sldIdLst>
    <p:sldId id="256" r:id="rId2"/>
    <p:sldId id="286" r:id="rId3"/>
    <p:sldId id="257" r:id="rId4"/>
    <p:sldId id="272" r:id="rId5"/>
    <p:sldId id="275" r:id="rId6"/>
    <p:sldId id="287" r:id="rId7"/>
    <p:sldId id="260" r:id="rId8"/>
    <p:sldId id="262" r:id="rId9"/>
    <p:sldId id="285" r:id="rId10"/>
    <p:sldId id="263" r:id="rId11"/>
    <p:sldId id="276" r:id="rId12"/>
    <p:sldId id="282" r:id="rId13"/>
    <p:sldId id="277" r:id="rId14"/>
    <p:sldId id="283" r:id="rId15"/>
    <p:sldId id="278" r:id="rId16"/>
    <p:sldId id="284" r:id="rId17"/>
    <p:sldId id="281" r:id="rId18"/>
    <p:sldId id="289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87780"/>
  </p:normalViewPr>
  <p:slideViewPr>
    <p:cSldViewPr snapToGrid="0" snapToObjects="1">
      <p:cViewPr>
        <p:scale>
          <a:sx n="95" d="100"/>
          <a:sy n="95" d="100"/>
        </p:scale>
        <p:origin x="-88" y="-1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D2449-F86F-2D4F-A003-D19D29384B8E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2FAD5-CFDF-9647-A906-A5AC846F0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7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8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1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9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9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9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1. Download the NYC flights dataset as a CSV from https://s3-us-west-2.amazonaws.com/</a:t>
            </a:r>
            <a:r>
              <a:rPr lang="en-US" baseline="0" dirty="0" err="1" smtClean="0"/>
              <a:t>sparkr</a:t>
            </a:r>
            <a:r>
              <a:rPr lang="en-US" baseline="0" dirty="0" smtClean="0"/>
              <a:t>-data/nycflights13.csv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6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FAD5-CFDF-9647-A906-A5AC846F02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AC21353-1F0C-C14D-A995-632A7CD9EF5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5BBE7C08-D9F0-9246-9332-4FE2315A2D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9555838">
            <a:off x="1875529" y="2471904"/>
            <a:ext cx="6913183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A Quick Intro to </a:t>
            </a:r>
            <a:r>
              <a:rPr lang="en-US" sz="5400" dirty="0" err="1" smtClean="0">
                <a:latin typeface="Calibri" charset="0"/>
                <a:ea typeface="Calibri" charset="0"/>
                <a:cs typeface="Calibri" charset="0"/>
              </a:rPr>
              <a:t>SparkR</a:t>
            </a:r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Experiences, Insights &amp;</a:t>
            </a:r>
          </a:p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War Stories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69264" y="4792573"/>
            <a:ext cx="6002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accent6">
                    <a:lumMod val="75000"/>
                  </a:schemeClr>
                </a:solidFill>
              </a:rPr>
              <a:t>Part 1: Quick Spark Overview</a:t>
            </a:r>
          </a:p>
          <a:p>
            <a:r>
              <a:rPr lang="en-US" sz="3200" i="1" dirty="0" smtClean="0">
                <a:solidFill>
                  <a:schemeClr val="accent6">
                    <a:lumMod val="75000"/>
                  </a:schemeClr>
                </a:solidFill>
              </a:rPr>
              <a:t>Part 2: Intro to Spark R</a:t>
            </a:r>
          </a:p>
          <a:p>
            <a:r>
              <a:rPr lang="en-US" sz="3200" i="1" dirty="0" smtClean="0">
                <a:solidFill>
                  <a:schemeClr val="accent6">
                    <a:lumMod val="75000"/>
                  </a:schemeClr>
                </a:solidFill>
              </a:rPr>
              <a:t>Part 3: Live Demo (with luck)?</a:t>
            </a:r>
            <a:endParaRPr lang="en-US" sz="32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5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SparkR: Hands on Exercise</a:t>
            </a:r>
            <a:br>
              <a:rPr lang="en-US" dirty="0" smtClean="0"/>
            </a:br>
            <a:r>
              <a:rPr lang="en-US" sz="2000" dirty="0" smtClean="0"/>
              <a:t>Running SparkR on </a:t>
            </a:r>
            <a:r>
              <a:rPr lang="en-US" sz="2000" dirty="0" err="1" smtClean="0"/>
              <a:t>Rstudio</a:t>
            </a:r>
            <a:r>
              <a:rPr lang="en-US" sz="2000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 smtClean="0">
                <a:ea typeface="Arial" charset="0"/>
                <a:cs typeface="Arial" charset="0"/>
              </a:rPr>
              <a:t>We must keep a track of the environment. SPARK_HOME is set in the environment.</a:t>
            </a:r>
          </a:p>
          <a:p>
            <a:r>
              <a:rPr lang="en-US" sz="24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Load the SparkR package and initiate. We can also specify our own specific Spark driver properties. </a:t>
            </a:r>
          </a:p>
          <a:p>
            <a:pPr marL="0" indent="0">
              <a:buNone/>
            </a:pP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accent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41" y="3081618"/>
            <a:ext cx="8293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7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SparkR: </a:t>
            </a:r>
            <a:r>
              <a:rPr lang="en-US" dirty="0"/>
              <a:t>Machine Learning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u="sng" dirty="0" smtClean="0"/>
              <a:t>Airline Example</a:t>
            </a:r>
            <a:endParaRPr lang="en-US" sz="2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06392"/>
            <a:ext cx="7714129" cy="380860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b="0" dirty="0" smtClean="0"/>
              <a:t>Creating sparkContext</a:t>
            </a:r>
          </a:p>
          <a:p>
            <a:pPr>
              <a:buFont typeface="Arial" charset="0"/>
              <a:buChar char="•"/>
            </a:pPr>
            <a:endParaRPr lang="en-US" sz="2400" b="0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sz="2400" b="0" dirty="0" smtClean="0"/>
              <a:t>Reading the csv file</a:t>
            </a:r>
          </a:p>
          <a:p>
            <a:pPr>
              <a:buFont typeface="Arial" charset="0"/>
              <a:buChar char="•"/>
            </a:pPr>
            <a:r>
              <a:rPr lang="en-US" sz="2400" b="0" dirty="0" smtClean="0"/>
              <a:t>Creating dataframe for Spark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90" y="449923"/>
            <a:ext cx="5114365" cy="1753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07165"/>
            <a:ext cx="77978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16673"/>
            <a:ext cx="8521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7" y="1723447"/>
            <a:ext cx="10058400" cy="4572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997" y="766482"/>
            <a:ext cx="5494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View the Dataframe using showDF()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7" y="1228147"/>
            <a:ext cx="2184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5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7" y="886012"/>
            <a:ext cx="9623613" cy="4385235"/>
          </a:xfrm>
        </p:spPr>
        <p:txBody>
          <a:bodyPr/>
          <a:lstStyle/>
          <a:p>
            <a:r>
              <a:rPr lang="en-US" sz="2800" b="0" dirty="0" smtClean="0"/>
              <a:t>Filter:</a:t>
            </a:r>
          </a:p>
          <a:p>
            <a:pPr lvl="1"/>
            <a:r>
              <a:rPr lang="en-US" sz="1800" dirty="0" smtClean="0"/>
              <a:t>Filtering the entries with origin as JFK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sz="1800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2" y="2902323"/>
            <a:ext cx="9623613" cy="17969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82" y="1899023"/>
            <a:ext cx="5410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647" y="763306"/>
            <a:ext cx="10515600" cy="4351338"/>
          </a:xfrm>
        </p:spPr>
        <p:txBody>
          <a:bodyPr/>
          <a:lstStyle/>
          <a:p>
            <a:r>
              <a:rPr lang="en-US" sz="2800" b="0" dirty="0" smtClean="0"/>
              <a:t>Group by:</a:t>
            </a:r>
          </a:p>
          <a:p>
            <a:pPr lvl="1"/>
            <a:r>
              <a:rPr lang="en-US" sz="1800" dirty="0" smtClean="0"/>
              <a:t>Group the number of flights by destination and aggregating by the number of flights.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2" y="1607671"/>
            <a:ext cx="7645400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3" y="3220571"/>
            <a:ext cx="1416174" cy="24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684" y="526593"/>
            <a:ext cx="10287000" cy="130592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SparkR MLib: </a:t>
            </a:r>
            <a:r>
              <a:rPr lang="en-US" dirty="0">
                <a:solidFill>
                  <a:prstClr val="black"/>
                </a:solidFill>
              </a:rPr>
              <a:t>Machine </a:t>
            </a:r>
            <a:r>
              <a:rPr lang="en-US" dirty="0" smtClean="0">
                <a:solidFill>
                  <a:prstClr val="black"/>
                </a:solidFill>
              </a:rPr>
              <a:t>Learning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000" cap="none" dirty="0" smtClean="0">
                <a:solidFill>
                  <a:prstClr val="black"/>
                </a:solidFill>
                <a:latin typeface="+mn-lt"/>
              </a:rPr>
              <a:t>Fitting </a:t>
            </a:r>
            <a:r>
              <a:rPr lang="en-US" sz="2000" cap="none" dirty="0">
                <a:solidFill>
                  <a:prstClr val="black"/>
                </a:solidFill>
                <a:latin typeface="+mn-lt"/>
              </a:rPr>
              <a:t>generalized linear model over d</a:t>
            </a:r>
            <a:r>
              <a:rPr lang="en-US" sz="2000" cap="none" dirty="0" smtClean="0">
                <a:solidFill>
                  <a:prstClr val="black"/>
                </a:solidFill>
                <a:latin typeface="+mn-lt"/>
              </a:rPr>
              <a:t>ataframe </a:t>
            </a:r>
            <a:r>
              <a:rPr lang="en-US" sz="2000" cap="none" dirty="0">
                <a:solidFill>
                  <a:prstClr val="black"/>
                </a:solidFill>
                <a:latin typeface="+mn-lt"/>
              </a:rPr>
              <a:t>using the glm() function using SparkR MLib. </a:t>
            </a:r>
            <a:r>
              <a:rPr lang="en-US" sz="2000" dirty="0">
                <a:solidFill>
                  <a:prstClr val="black"/>
                </a:solidFill>
                <a:latin typeface="+mn-lt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+mn-lt"/>
              </a:rPr>
            </a:br>
            <a:r>
              <a:rPr lang="en-US" sz="2000" cap="none" dirty="0" smtClean="0">
                <a:solidFill>
                  <a:prstClr val="black"/>
                </a:solidFill>
                <a:latin typeface="+mn-lt"/>
              </a:rPr>
              <a:t>*Currently access to MLib in SparkR is still in development. Current support </a:t>
            </a:r>
            <a:r>
              <a:rPr lang="en-US" sz="2000" cap="none" dirty="0">
                <a:solidFill>
                  <a:prstClr val="black"/>
                </a:solidFill>
                <a:latin typeface="+mn-lt"/>
              </a:rPr>
              <a:t>system includes Gaussian and Binomial families</a:t>
            </a:r>
            <a:r>
              <a:rPr lang="en-US" sz="2000" dirty="0" smtClean="0">
                <a:solidFill>
                  <a:prstClr val="black"/>
                </a:solidFill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684" y="206164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000" u="sng" dirty="0" smtClean="0">
                <a:solidFill>
                  <a:prstClr val="black"/>
                </a:solidFill>
              </a:rPr>
              <a:t>Gaussian </a:t>
            </a:r>
            <a:r>
              <a:rPr lang="en-US" sz="2000" u="sng" dirty="0">
                <a:solidFill>
                  <a:prstClr val="black"/>
                </a:solidFill>
              </a:rPr>
              <a:t>Family</a:t>
            </a:r>
            <a:r>
              <a:rPr lang="en-US" sz="2000" u="sng" dirty="0" smtClean="0">
                <a:solidFill>
                  <a:prstClr val="black"/>
                </a:solidFill>
              </a:rPr>
              <a:t>:</a:t>
            </a:r>
          </a:p>
          <a:p>
            <a:pPr lvl="0"/>
            <a:endParaRPr lang="en-US" u="sng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3" y="2519913"/>
            <a:ext cx="6794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3" y="949069"/>
            <a:ext cx="5907371" cy="1231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3" y="2180969"/>
            <a:ext cx="5907371" cy="210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3" y="4033676"/>
            <a:ext cx="5907371" cy="9796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3" y="4932622"/>
            <a:ext cx="1638300" cy="46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3790" y="4315430"/>
            <a:ext cx="472650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mtClean="0">
                <a:solidFill>
                  <a:prstClr val="black"/>
                </a:solidFill>
              </a:rPr>
              <a:t>Terminating </a:t>
            </a:r>
            <a:r>
              <a:rPr lang="en-US" dirty="0" smtClean="0">
                <a:solidFill>
                  <a:prstClr val="black"/>
                </a:solidFill>
              </a:rPr>
              <a:t>the backend the R session is connected to: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4793" y="481007"/>
            <a:ext cx="2735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u="sng" dirty="0" smtClean="0">
                <a:solidFill>
                  <a:prstClr val="black"/>
                </a:solidFill>
              </a:rPr>
              <a:t>Fitting Gaussian Model:</a:t>
            </a:r>
            <a:endParaRPr lang="en-US" sz="2000" b="1" u="sng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18" y="881117"/>
            <a:ext cx="5175360" cy="20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1440"/>
            <a:ext cx="10027920" cy="548640"/>
          </a:xfr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Spark: Two common API’s For Data Scientists</a:t>
            </a:r>
            <a:endParaRPr lang="en-US" sz="2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17" y="640080"/>
            <a:ext cx="3215001" cy="1264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4" y="846418"/>
            <a:ext cx="1473200" cy="1130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156217" y="1854612"/>
            <a:ext cx="5345954" cy="3892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 dirty="0" smtClean="0"/>
              <a:t>DataFrame Operations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 smtClean="0"/>
              <a:t>Selecting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 smtClean="0"/>
              <a:t>Grouping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 smtClean="0"/>
              <a:t>Filtering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Running SQL Queries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Machine Learning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/>
              <a:t>Gaussian GLM model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/>
              <a:t>Binomial GLM </a:t>
            </a:r>
            <a:r>
              <a:rPr lang="en-US" sz="2000" i="1" dirty="0" smtClean="0"/>
              <a:t>model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Still Catching up on Features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b="1" i="1" dirty="0" smtClean="0">
              <a:solidFill>
                <a:prstClr val="black"/>
              </a:solidFill>
            </a:endParaRPr>
          </a:p>
          <a:p>
            <a:pPr lvl="1">
              <a:buFont typeface="LucidaGrande" charset="0"/>
              <a:buChar char="-"/>
            </a:pPr>
            <a:endParaRPr lang="en-US" sz="2000" i="1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89422" y="1976719"/>
            <a:ext cx="5345954" cy="3052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 dirty="0" smtClean="0"/>
              <a:t>Linear Model</a:t>
            </a:r>
          </a:p>
          <a:p>
            <a:pPr lvl="1">
              <a:buFont typeface="Franklin Gothic Book" charset="0"/>
              <a:buChar char="–"/>
            </a:pPr>
            <a:r>
              <a:rPr lang="en-US" sz="2000" dirty="0"/>
              <a:t>Classification (SVM, Logistic Regression)</a:t>
            </a:r>
          </a:p>
          <a:p>
            <a:pPr lvl="1">
              <a:buFont typeface="LucidaGrande" charset="0"/>
              <a:buChar char="-"/>
            </a:pPr>
            <a:r>
              <a:rPr lang="en-US" sz="2000" dirty="0"/>
              <a:t>Linear Regression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Decision Trees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Ensembles </a:t>
            </a:r>
            <a:r>
              <a:rPr lang="en-US" sz="2000" dirty="0"/>
              <a:t>of Decision </a:t>
            </a:r>
            <a:r>
              <a:rPr lang="en-US" sz="2000" dirty="0" smtClean="0"/>
              <a:t>Trees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 smtClean="0"/>
              <a:t>Random Forest</a:t>
            </a:r>
          </a:p>
          <a:p>
            <a:pPr lvl="1">
              <a:buFont typeface="LucidaGrande" charset="0"/>
              <a:buChar char="-"/>
            </a:pPr>
            <a:r>
              <a:rPr lang="en-US" sz="2000" i="1" dirty="0" smtClean="0"/>
              <a:t>Gradient-boosted trees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</a:rPr>
              <a:t>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4421" y="57468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25" y="298022"/>
            <a:ext cx="10300447" cy="548640"/>
          </a:xfrm>
        </p:spPr>
        <p:txBody>
          <a:bodyPr/>
          <a:lstStyle/>
          <a:p>
            <a:r>
              <a:rPr lang="en-US" dirty="0" smtClean="0"/>
              <a:t>Getting &amp; Cleaning The Data  - longest part of the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63" y="1022383"/>
            <a:ext cx="10131487" cy="2527058"/>
          </a:xfrm>
        </p:spPr>
        <p:txBody>
          <a:bodyPr/>
          <a:lstStyle/>
          <a:p>
            <a:r>
              <a:rPr lang="en-US" i="1" u="sng" dirty="0" smtClean="0"/>
              <a:t>99%</a:t>
            </a:r>
            <a:r>
              <a:rPr lang="en-US" dirty="0" smtClean="0"/>
              <a:t> of the time, the data is:</a:t>
            </a:r>
          </a:p>
          <a:p>
            <a:pPr lvl="1"/>
            <a:r>
              <a:rPr lang="en-US" dirty="0" smtClean="0"/>
              <a:t>Dirty</a:t>
            </a:r>
          </a:p>
          <a:p>
            <a:pPr lvl="1"/>
            <a:r>
              <a:rPr lang="en-US" dirty="0" smtClean="0"/>
              <a:t>Incomplete</a:t>
            </a:r>
          </a:p>
          <a:p>
            <a:pPr lvl="1"/>
            <a:r>
              <a:rPr lang="en-US" dirty="0" smtClean="0"/>
              <a:t>Very Large</a:t>
            </a:r>
          </a:p>
          <a:p>
            <a:pPr lvl="1"/>
            <a:r>
              <a:rPr lang="en-US" dirty="0" smtClean="0"/>
              <a:t>In Different Places</a:t>
            </a:r>
          </a:p>
          <a:p>
            <a:r>
              <a:rPr lang="en-US" b="0" i="1" u="sng" dirty="0" smtClean="0"/>
              <a:t>1% </a:t>
            </a:r>
            <a:r>
              <a:rPr lang="en-US" dirty="0" smtClean="0"/>
              <a:t>of the time – you have an easy day!</a:t>
            </a:r>
          </a:p>
          <a:p>
            <a:r>
              <a:rPr lang="en-US" dirty="0" smtClean="0"/>
              <a:t>Tools used in this step: </a:t>
            </a:r>
            <a:r>
              <a:rPr lang="en-US" smtClean="0"/>
              <a:t>Spark, SQL</a:t>
            </a:r>
            <a:r>
              <a:rPr lang="en-US" dirty="0" smtClean="0"/>
              <a:t>, Mongo, R, Python, HDFS, Spark + others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415" y="800324"/>
            <a:ext cx="3820991" cy="2149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07" y="3413341"/>
            <a:ext cx="3627484" cy="1836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931" y="3413341"/>
            <a:ext cx="2597260" cy="147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788" y="3549441"/>
            <a:ext cx="2267085" cy="170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01" y="5249755"/>
            <a:ext cx="4368800" cy="173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196" y="5125920"/>
            <a:ext cx="4012725" cy="1306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4" y="4798423"/>
            <a:ext cx="1718464" cy="1237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0075" y="3314473"/>
            <a:ext cx="1508812" cy="1701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8339" y="5016147"/>
            <a:ext cx="2259196" cy="1895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23" y="3298927"/>
            <a:ext cx="2422016" cy="15878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073" y="5004650"/>
            <a:ext cx="2284867" cy="17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4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25" y="298022"/>
            <a:ext cx="10300447" cy="548640"/>
          </a:xfrm>
        </p:spPr>
        <p:txBody>
          <a:bodyPr/>
          <a:lstStyle/>
          <a:p>
            <a:r>
              <a:rPr lang="en-US" dirty="0" smtClean="0"/>
              <a:t>Getting &amp; Cleaning The Data  - longest part of the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3" y="1055462"/>
            <a:ext cx="10131487" cy="3985492"/>
          </a:xfrm>
        </p:spPr>
        <p:txBody>
          <a:bodyPr>
            <a:normAutofit/>
          </a:bodyPr>
          <a:lstStyle/>
          <a:p>
            <a:r>
              <a:rPr lang="en-US" sz="2300" b="0" dirty="0" smtClean="0">
                <a:solidFill>
                  <a:prstClr val="black"/>
                </a:solidFill>
              </a:rPr>
              <a:t>SparkR can be used in action in many ways. </a:t>
            </a:r>
            <a:endParaRPr lang="en-US" b="0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/>
              <a:t>Streaming ETL : Continuous cleaning and aggregation of data before pushing into data sources. </a:t>
            </a:r>
            <a:endParaRPr lang="en-US" dirty="0"/>
          </a:p>
          <a:p>
            <a:pPr lvl="1"/>
            <a:r>
              <a:rPr lang="en-US" dirty="0" smtClean="0"/>
              <a:t>Data Enrichment :</a:t>
            </a:r>
            <a:r>
              <a:rPr lang="en-US" dirty="0"/>
              <a:t> Live data is enriched with more information by joining it with a static </a:t>
            </a:r>
            <a:endParaRPr lang="en-US" dirty="0" smtClean="0"/>
          </a:p>
          <a:p>
            <a:pPr marL="0" lvl="1" indent="0">
              <a:buNone/>
            </a:pPr>
            <a:r>
              <a:rPr lang="en-US" dirty="0"/>
              <a:t>	</a:t>
            </a:r>
            <a:r>
              <a:rPr lang="en-US" dirty="0" smtClean="0"/>
              <a:t>	dataset </a:t>
            </a:r>
            <a:r>
              <a:rPr lang="en-US" dirty="0"/>
              <a:t>allowing for a more complete real-time analysis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sz="2300" dirty="0" smtClean="0"/>
              <a:t>Uber: </a:t>
            </a:r>
            <a:r>
              <a:rPr lang="en-US" sz="2400" dirty="0"/>
              <a:t>ETL </a:t>
            </a:r>
            <a:r>
              <a:rPr lang="en-US" sz="2400" dirty="0" smtClean="0"/>
              <a:t>Pipeline</a:t>
            </a:r>
            <a:endParaRPr lang="en-US" sz="2300" dirty="0" smtClean="0"/>
          </a:p>
          <a:p>
            <a:pPr lvl="1"/>
            <a:r>
              <a:rPr lang="en-US" dirty="0"/>
              <a:t>Collects terabytes of event data every day from their mobile users for real-time </a:t>
            </a:r>
            <a:r>
              <a:rPr lang="en-US" dirty="0" smtClean="0"/>
              <a:t>analytics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Converts the </a:t>
            </a:r>
            <a:r>
              <a:rPr lang="en-US" dirty="0"/>
              <a:t>raw unstructured event data into structured data as it is collected, </a:t>
            </a:r>
            <a:endParaRPr lang="en-US" dirty="0" smtClean="0"/>
          </a:p>
          <a:p>
            <a:pPr marL="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making </a:t>
            </a:r>
            <a:r>
              <a:rPr lang="en-US" dirty="0"/>
              <a:t>it ready for further complex analytics.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1" y="5040954"/>
            <a:ext cx="43688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22" y="846662"/>
            <a:ext cx="3266878" cy="38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1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386" y="2183865"/>
            <a:ext cx="10027920" cy="548640"/>
          </a:xfrm>
        </p:spPr>
        <p:txBody>
          <a:bodyPr/>
          <a:lstStyle/>
          <a:p>
            <a:r>
              <a:rPr lang="en-US" dirty="0" smtClean="0"/>
              <a:t>Part 1: Quick Spark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65" y="664057"/>
            <a:ext cx="4450189" cy="41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436" y="156820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56" y="3322178"/>
            <a:ext cx="756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871"/>
            <a:ext cx="10515600" cy="4168588"/>
          </a:xfrm>
        </p:spPr>
        <p:txBody>
          <a:bodyPr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Open Source, developed at UC Berkeley.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Useful for large data sets.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Considered to be replacement to </a:t>
            </a:r>
            <a:r>
              <a:rPr lang="en-US" sz="2800" dirty="0" err="1" smtClean="0"/>
              <a:t>Hadoop</a:t>
            </a:r>
            <a:r>
              <a:rPr lang="en-US" sz="2800" dirty="0" smtClean="0"/>
              <a:t> Map Reduce.</a:t>
            </a:r>
          </a:p>
          <a:p>
            <a:pPr lvl="2">
              <a:buFont typeface="Arial"/>
              <a:buChar char="•"/>
            </a:pPr>
            <a:r>
              <a:rPr lang="en-US" sz="2800" dirty="0"/>
              <a:t>Not quite true – everyone still uses HDFS and for batch jobs </a:t>
            </a:r>
            <a:r>
              <a:rPr lang="en-US" sz="2800" dirty="0" err="1"/>
              <a:t>Hadoop</a:t>
            </a:r>
            <a:r>
              <a:rPr lang="en-US" sz="2800" dirty="0"/>
              <a:t> works just fine</a:t>
            </a:r>
            <a:r>
              <a:rPr lang="en-US" sz="2800" dirty="0" smtClean="0"/>
              <a:t>.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Faster computation than </a:t>
            </a:r>
            <a:r>
              <a:rPr lang="en-US" sz="2800" dirty="0" err="1" smtClean="0"/>
              <a:t>Hadoop</a:t>
            </a:r>
            <a:r>
              <a:rPr lang="en-US" sz="2800" dirty="0" smtClean="0"/>
              <a:t> </a:t>
            </a:r>
            <a:r>
              <a:rPr lang="en-US" sz="2800" dirty="0" err="1" smtClean="0"/>
              <a:t>MapReduce</a:t>
            </a:r>
            <a:r>
              <a:rPr lang="en-US" sz="2800" dirty="0" smtClean="0"/>
              <a:t>.</a:t>
            </a:r>
          </a:p>
          <a:p>
            <a:pPr lvl="2"/>
            <a:r>
              <a:rPr lang="en-US" sz="2800" dirty="0"/>
              <a:t>No costly write to </a:t>
            </a:r>
            <a:r>
              <a:rPr lang="en-US" sz="2800" dirty="0" smtClean="0"/>
              <a:t>disk:</a:t>
            </a:r>
          </a:p>
          <a:p>
            <a:pPr lvl="3"/>
            <a:r>
              <a:rPr lang="en-US" sz="2800" dirty="0" smtClean="0"/>
              <a:t>Read RDD (we’ll get back to that!) to memory, </a:t>
            </a:r>
            <a:r>
              <a:rPr lang="en-US" sz="2800" dirty="0"/>
              <a:t>perform all </a:t>
            </a:r>
            <a:r>
              <a:rPr lang="en-US" sz="2800" dirty="0" smtClean="0"/>
              <a:t>calculations , </a:t>
            </a:r>
            <a:r>
              <a:rPr lang="en-US" sz="2800" dirty="0"/>
              <a:t>then write </a:t>
            </a:r>
            <a:r>
              <a:rPr lang="en-US" sz="2800" dirty="0" smtClean="0"/>
              <a:t>back data.</a:t>
            </a:r>
            <a:endParaRPr lang="en-US" sz="28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2" y="160421"/>
            <a:ext cx="3328737" cy="29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1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Ecosystem: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8" y="1677241"/>
            <a:ext cx="739477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5864" y="2446868"/>
            <a:ext cx="36038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u="sng" dirty="0" smtClean="0"/>
              <a:t>MLIib</a:t>
            </a:r>
            <a:r>
              <a:rPr lang="en-US" dirty="0" smtClean="0"/>
              <a:t>: MLib is Spark’s Machine Learning library. Consists of: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Classification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Regression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Clustering</a:t>
            </a:r>
          </a:p>
          <a:p>
            <a:pPr lvl="1"/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GraphX</a:t>
            </a:r>
            <a:r>
              <a:rPr lang="en-US" dirty="0" smtClean="0"/>
              <a:t>: GraphX is a new component in Spark to simplify graph analytics tasks.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920" y="365760"/>
            <a:ext cx="4409380" cy="19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5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Spark: RDD</a:t>
            </a:r>
            <a:br>
              <a:rPr lang="en-US" dirty="0" smtClean="0"/>
            </a:br>
            <a:r>
              <a:rPr lang="en-US" sz="2000" cap="none" dirty="0" smtClean="0"/>
              <a:t>Spark framework revolves around the concept of Resilient Distributed Datasets (RDD).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9425"/>
            <a:ext cx="10515600" cy="4351338"/>
          </a:xfrm>
        </p:spPr>
        <p:txBody>
          <a:bodyPr/>
          <a:lstStyle/>
          <a:p>
            <a:r>
              <a:rPr lang="en-US" sz="2400" dirty="0" smtClean="0"/>
              <a:t>All You need to know to Start:</a:t>
            </a:r>
          </a:p>
          <a:p>
            <a:r>
              <a:rPr lang="en-US" sz="2400" dirty="0" smtClean="0"/>
              <a:t>-    </a:t>
            </a:r>
            <a:r>
              <a:rPr lang="en-US" sz="1800" dirty="0" smtClean="0"/>
              <a:t>Collection of elements that can be partitioned across the nodes of a cluster that are operated on in parallel.</a:t>
            </a:r>
          </a:p>
          <a:p>
            <a:pPr>
              <a:buFontTx/>
              <a:buChar char="-"/>
            </a:pPr>
            <a:r>
              <a:rPr lang="en-US" sz="1800" dirty="0" smtClean="0"/>
              <a:t>Immutable</a:t>
            </a:r>
          </a:p>
          <a:p>
            <a:pPr>
              <a:buFontTx/>
              <a:buChar char="-"/>
            </a:pPr>
            <a:r>
              <a:rPr lang="en-US" sz="1800" dirty="0" smtClean="0"/>
              <a:t>Only two types of operations: Transformations, Actions </a:t>
            </a:r>
          </a:p>
          <a:p>
            <a:r>
              <a:rPr lang="en-US" sz="1800" dirty="0" smtClean="0"/>
              <a:t>-     Lazy </a:t>
            </a:r>
            <a:r>
              <a:rPr lang="en-US" sz="1800" dirty="0" err="1" smtClean="0"/>
              <a:t>eval</a:t>
            </a:r>
            <a:r>
              <a:rPr lang="en-US" sz="1800" dirty="0" smtClean="0"/>
              <a:t> of transformations.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" y="3597165"/>
            <a:ext cx="5813228" cy="3377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42" y="2079230"/>
            <a:ext cx="5521158" cy="2639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967" y="4718465"/>
            <a:ext cx="3429451" cy="21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386" y="2183865"/>
            <a:ext cx="10027920" cy="548640"/>
          </a:xfrm>
        </p:spPr>
        <p:txBody>
          <a:bodyPr/>
          <a:lstStyle/>
          <a:p>
            <a:r>
              <a:rPr lang="en-US" dirty="0" smtClean="0"/>
              <a:t>Part 2: Intro To </a:t>
            </a:r>
            <a:r>
              <a:rPr lang="en-US" dirty="0" err="1" smtClean="0"/>
              <a:t>SparkR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95" y="3603858"/>
            <a:ext cx="6954255" cy="3013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26" y="858174"/>
            <a:ext cx="5818687" cy="21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1925"/>
            <a:ext cx="10515600" cy="344721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600" dirty="0" smtClean="0"/>
              <a:t>Supports operations on large datasets</a:t>
            </a:r>
            <a:endParaRPr lang="en-US" sz="2600" dirty="0"/>
          </a:p>
          <a:p>
            <a:pPr lvl="2">
              <a:buFont typeface="Arial"/>
              <a:buChar char="•"/>
            </a:pPr>
            <a:r>
              <a:rPr lang="en-US" sz="2600" dirty="0" smtClean="0"/>
              <a:t>Selection, Filtering, Aggregation </a:t>
            </a:r>
          </a:p>
          <a:p>
            <a:pPr>
              <a:buFont typeface="Arial"/>
              <a:buChar char="•"/>
            </a:pPr>
            <a:r>
              <a:rPr lang="en-US" sz="2600" dirty="0" smtClean="0"/>
              <a:t>SparkR also provides support for distributed machine learning using </a:t>
            </a:r>
            <a:r>
              <a:rPr lang="en-US" sz="2600" dirty="0" err="1" smtClean="0"/>
              <a:t>MLib</a:t>
            </a:r>
            <a:r>
              <a:rPr lang="en-US" sz="2600" dirty="0" smtClean="0"/>
              <a:t>.</a:t>
            </a:r>
          </a:p>
          <a:p>
            <a:pPr>
              <a:buFont typeface="Arial"/>
              <a:buChar char="•"/>
            </a:pPr>
            <a:r>
              <a:rPr lang="en-US" sz="2600" dirty="0" smtClean="0"/>
              <a:t>Still quite early in the development. Expect some pain!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4" y="94736"/>
            <a:ext cx="6649031" cy="1071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343985"/>
            <a:ext cx="9159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SparkR</a:t>
            </a:r>
            <a:r>
              <a:rPr lang="en-US" sz="3600" dirty="0" smtClean="0"/>
              <a:t>: An R package that provides a nice API </a:t>
            </a:r>
          </a:p>
          <a:p>
            <a:r>
              <a:rPr lang="en-US" sz="3600" dirty="0" smtClean="0"/>
              <a:t>to the underlying  Spark infrastructure.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243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SparkR: Connecting R to Spark Cluster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675" y="1383017"/>
            <a:ext cx="10600765" cy="3780653"/>
          </a:xfrm>
        </p:spPr>
        <p:txBody>
          <a:bodyPr>
            <a:normAutofit fontScale="32500" lnSpcReduction="20000"/>
          </a:bodyPr>
          <a:lstStyle/>
          <a:p>
            <a:pPr>
              <a:buFont typeface="Arial"/>
              <a:buChar char="•"/>
            </a:pPr>
            <a:r>
              <a:rPr lang="en-US" sz="6800" u="sng" dirty="0" err="1"/>
              <a:t>SparkContext</a:t>
            </a:r>
            <a:r>
              <a:rPr lang="en-US" sz="6800" dirty="0"/>
              <a:t>: </a:t>
            </a:r>
            <a:r>
              <a:rPr lang="en-US" sz="6800" b="0" dirty="0"/>
              <a:t>Connecting the R program to the Spark cluster.</a:t>
            </a:r>
          </a:p>
          <a:p>
            <a:pPr lvl="4">
              <a:buFont typeface="Arial"/>
              <a:buChar char="•"/>
            </a:pPr>
            <a:r>
              <a:rPr lang="en-US" sz="5500" dirty="0" smtClean="0">
                <a:solidFill>
                  <a:schemeClr val="accent3"/>
                </a:solidFill>
              </a:rPr>
              <a:t>	</a:t>
            </a:r>
            <a:r>
              <a:rPr lang="en-US" sz="5500" i="1" dirty="0" smtClean="0">
                <a:solidFill>
                  <a:schemeClr val="accent3"/>
                </a:solidFill>
              </a:rPr>
              <a:t>sc </a:t>
            </a:r>
            <a:r>
              <a:rPr lang="en-US" sz="5500" i="1" dirty="0">
                <a:solidFill>
                  <a:schemeClr val="accent3"/>
                </a:solidFill>
              </a:rPr>
              <a:t>&lt;- </a:t>
            </a:r>
            <a:r>
              <a:rPr lang="en-US" sz="5500" i="1" dirty="0" err="1">
                <a:solidFill>
                  <a:schemeClr val="accent3"/>
                </a:solidFill>
              </a:rPr>
              <a:t>sparkR.init</a:t>
            </a:r>
            <a:r>
              <a:rPr lang="en-US" sz="5500" i="1" dirty="0">
                <a:solidFill>
                  <a:schemeClr val="accent3"/>
                </a:solidFill>
              </a:rPr>
              <a:t>(with some magic parameters here</a:t>
            </a:r>
            <a:r>
              <a:rPr lang="en-US" sz="5500" i="1" dirty="0" smtClean="0">
                <a:solidFill>
                  <a:schemeClr val="accent3"/>
                </a:solidFill>
              </a:rPr>
              <a:t>)</a:t>
            </a:r>
            <a:endParaRPr lang="en-US" sz="5500" i="1" dirty="0">
              <a:solidFill>
                <a:schemeClr val="accent3"/>
              </a:solidFill>
            </a:endParaRPr>
          </a:p>
          <a:p>
            <a:pPr>
              <a:buFont typeface="Arial"/>
              <a:buChar char="•"/>
            </a:pPr>
            <a:endParaRPr lang="en-US" sz="5000" u="sng" dirty="0" smtClean="0"/>
          </a:p>
          <a:p>
            <a:pPr>
              <a:buFont typeface="Arial"/>
              <a:buChar char="•"/>
            </a:pPr>
            <a:r>
              <a:rPr lang="en-US" sz="6800" u="sng" dirty="0" err="1" smtClean="0"/>
              <a:t>SQLContext</a:t>
            </a:r>
            <a:r>
              <a:rPr lang="en-US" sz="6800" dirty="0"/>
              <a:t>: </a:t>
            </a:r>
            <a:r>
              <a:rPr lang="en-US" sz="6800" b="0" dirty="0"/>
              <a:t>Entry point for relational functionality in Spark.</a:t>
            </a:r>
          </a:p>
          <a:p>
            <a:pPr lvl="4"/>
            <a:r>
              <a:rPr lang="en-US" sz="5500" dirty="0" smtClean="0"/>
              <a:t>SQLContext </a:t>
            </a:r>
            <a:r>
              <a:rPr lang="en-US" sz="5500" dirty="0"/>
              <a:t>can be used to create DataFrames from RDD or from other data sources</a:t>
            </a:r>
            <a:r>
              <a:rPr lang="en-US" sz="5500" dirty="0" smtClean="0"/>
              <a:t>..</a:t>
            </a:r>
          </a:p>
          <a:p>
            <a:pPr lvl="4"/>
            <a:r>
              <a:rPr lang="en-US" sz="5500" dirty="0" smtClean="0"/>
              <a:t>This is powerful: You can create a “DataFrame</a:t>
            </a:r>
            <a:r>
              <a:rPr lang="en-US" sz="5500" dirty="0"/>
              <a:t> </a:t>
            </a:r>
            <a:r>
              <a:rPr lang="en-US" sz="5500" dirty="0" smtClean="0"/>
              <a:t>RDD” from a very many files and treat it as a “DF”.</a:t>
            </a:r>
          </a:p>
          <a:p>
            <a:pPr lvl="4"/>
            <a:r>
              <a:rPr lang="en-US" sz="5500" dirty="0" smtClean="0"/>
              <a:t>SQLContext </a:t>
            </a:r>
            <a:r>
              <a:rPr lang="en-US" sz="5500" dirty="0"/>
              <a:t>provides sql function enabling applications to run SQL queries. </a:t>
            </a:r>
          </a:p>
          <a:p>
            <a:pPr lvl="4">
              <a:buFont typeface="Arial"/>
              <a:buChar char="•"/>
            </a:pPr>
            <a:r>
              <a:rPr lang="en-US" sz="5500" i="1" dirty="0" err="1" smtClean="0">
                <a:solidFill>
                  <a:schemeClr val="accent3"/>
                </a:solidFill>
              </a:rPr>
              <a:t>sqlContext</a:t>
            </a:r>
            <a:r>
              <a:rPr lang="en-US" sz="5500" i="1" dirty="0" smtClean="0">
                <a:solidFill>
                  <a:schemeClr val="accent3"/>
                </a:solidFill>
              </a:rPr>
              <a:t> </a:t>
            </a:r>
            <a:r>
              <a:rPr lang="en-US" sz="5500" i="1" dirty="0">
                <a:solidFill>
                  <a:schemeClr val="accent3"/>
                </a:solidFill>
              </a:rPr>
              <a:t>&lt;- </a:t>
            </a:r>
            <a:r>
              <a:rPr lang="en-US" sz="5500" i="1" dirty="0" err="1">
                <a:solidFill>
                  <a:schemeClr val="accent3"/>
                </a:solidFill>
              </a:rPr>
              <a:t>sparkRSQL.init</a:t>
            </a:r>
            <a:r>
              <a:rPr lang="en-US" sz="5500" i="1" dirty="0">
                <a:solidFill>
                  <a:schemeClr val="accent3"/>
                </a:solidFill>
              </a:rPr>
              <a:t>(</a:t>
            </a:r>
            <a:r>
              <a:rPr lang="en-US" sz="5500" i="1" dirty="0" err="1">
                <a:solidFill>
                  <a:schemeClr val="accent3"/>
                </a:solidFill>
              </a:rPr>
              <a:t>sc</a:t>
            </a:r>
            <a:r>
              <a:rPr lang="en-US" sz="5500" i="1" dirty="0" smtClean="0">
                <a:solidFill>
                  <a:schemeClr val="accent3"/>
                </a:solidFill>
              </a:rPr>
              <a:t>)</a:t>
            </a:r>
            <a:r>
              <a:rPr lang="en-US" sz="5000" i="1" dirty="0" smtClean="0">
                <a:solidFill>
                  <a:schemeClr val="accent5"/>
                </a:solidFill>
              </a:rPr>
              <a:t>	</a:t>
            </a:r>
            <a:endParaRPr lang="en-US" sz="5000" i="1" dirty="0">
              <a:solidFill>
                <a:schemeClr val="accent5"/>
              </a:solidFill>
            </a:endParaRPr>
          </a:p>
          <a:p>
            <a:pPr>
              <a:buFont typeface="Arial"/>
              <a:buChar char="•"/>
            </a:pPr>
            <a:endParaRPr lang="en-US" sz="5000" dirty="0" smtClean="0"/>
          </a:p>
          <a:p>
            <a:pPr>
              <a:buFont typeface="Arial"/>
              <a:buChar char="•"/>
            </a:pPr>
            <a:r>
              <a:rPr lang="en-US" sz="6800" dirty="0" smtClean="0"/>
              <a:t>Connect </a:t>
            </a:r>
            <a:r>
              <a:rPr lang="en-US" sz="6800" dirty="0"/>
              <a:t>to Spark cluster using</a:t>
            </a:r>
            <a:r>
              <a:rPr lang="en-US" sz="6800" dirty="0" smtClean="0"/>
              <a:t>:</a:t>
            </a:r>
            <a:endParaRPr lang="en-US" sz="6800" dirty="0"/>
          </a:p>
          <a:p>
            <a:pPr lvl="3"/>
            <a:r>
              <a:rPr lang="en-US" sz="5500" dirty="0"/>
              <a:t>RStudio</a:t>
            </a:r>
          </a:p>
          <a:p>
            <a:pPr lvl="3"/>
            <a:r>
              <a:rPr lang="en-US" sz="5500" dirty="0"/>
              <a:t>R Shell</a:t>
            </a:r>
          </a:p>
          <a:p>
            <a:pPr lvl="3"/>
            <a:r>
              <a:rPr lang="en-US" sz="5500" dirty="0"/>
              <a:t>RScript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22" y="3825831"/>
            <a:ext cx="7025076" cy="26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752" y="259733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9098</TotalTime>
  <Words>595</Words>
  <Application>Microsoft Macintosh PowerPoint</Application>
  <PresentationFormat>Custom</PresentationFormat>
  <Paragraphs>131</Paragraphs>
  <Slides>20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Angles</vt:lpstr>
      <vt:lpstr>PowerPoint Presentation</vt:lpstr>
      <vt:lpstr>Part 1: Quick Spark Overview</vt:lpstr>
      <vt:lpstr>What is Apache Spark?</vt:lpstr>
      <vt:lpstr>Apache Spark Ecosystem:</vt:lpstr>
      <vt:lpstr>Spark: RDD Spark framework revolves around the concept of Resilient Distributed Datasets (RDD).</vt:lpstr>
      <vt:lpstr>Part 2: Intro To SparkR</vt:lpstr>
      <vt:lpstr>PowerPoint Presentation</vt:lpstr>
      <vt:lpstr>SparkR: Connecting R to Spark Cluster</vt:lpstr>
      <vt:lpstr>Demo</vt:lpstr>
      <vt:lpstr>SparkR: Hands on Exercise Running SparkR on Rstudio </vt:lpstr>
      <vt:lpstr>SparkR: Machine Learning  Airline Example</vt:lpstr>
      <vt:lpstr>PowerPoint Presentation</vt:lpstr>
      <vt:lpstr>PowerPoint Presentation</vt:lpstr>
      <vt:lpstr>PowerPoint Presentation</vt:lpstr>
      <vt:lpstr>SparkR MLib: Machine Learning Fitting generalized linear model over dataframe using the glm() function using SparkR MLib.  *Currently access to MLib in SparkR is still in development. Current support system includes Gaussian and Binomial families.</vt:lpstr>
      <vt:lpstr>PowerPoint Presentation</vt:lpstr>
      <vt:lpstr>Spark: Two common API’s For Data Scientists</vt:lpstr>
      <vt:lpstr>Getting &amp; Cleaning The Data  - longest part of the job </vt:lpstr>
      <vt:lpstr>Getting &amp; Cleaning The Data  - longest part of the job 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SparkR</dc:title>
  <dc:creator>Microsoft Office User</dc:creator>
  <cp:lastModifiedBy>admin</cp:lastModifiedBy>
  <cp:revision>288</cp:revision>
  <dcterms:created xsi:type="dcterms:W3CDTF">2016-06-03T17:07:03Z</dcterms:created>
  <dcterms:modified xsi:type="dcterms:W3CDTF">2016-06-22T00:27:48Z</dcterms:modified>
</cp:coreProperties>
</file>